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0" r:id="rId5"/>
    <p:sldId id="347" r:id="rId6"/>
    <p:sldId id="344" r:id="rId7"/>
    <p:sldId id="345" r:id="rId8"/>
    <p:sldId id="346" r:id="rId9"/>
    <p:sldId id="348" r:id="rId10"/>
    <p:sldId id="349" r:id="rId11"/>
    <p:sldId id="350" r:id="rId12"/>
    <p:sldId id="351" r:id="rId13"/>
    <p:sldId id="352" r:id="rId14"/>
    <p:sldId id="35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19205AC-372C-5842-BCC8-FCFF79F69616}">
          <p14:sldIdLst>
            <p14:sldId id="330"/>
          </p14:sldIdLst>
        </p14:section>
        <p14:section name="Gas Production" id="{71CE6D8D-5B2E-0C48-9889-6A55CD13D5D9}">
          <p14:sldIdLst>
            <p14:sldId id="347"/>
            <p14:sldId id="344"/>
            <p14:sldId id="345"/>
            <p14:sldId id="346"/>
          </p14:sldIdLst>
        </p14:section>
        <p14:section name="Coal Production" id="{F2B32A84-1239-1643-B96B-CB365FF6E791}">
          <p14:sldIdLst>
            <p14:sldId id="348"/>
            <p14:sldId id="349"/>
            <p14:sldId id="350"/>
          </p14:sldIdLst>
        </p14:section>
        <p14:section name="Oil Production" id="{C5AD2F6C-DE93-8842-ACB8-E4A74415D9A0}">
          <p14:sldIdLst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5" autoAdjust="0"/>
    <p:restoredTop sz="95794" autoAdjust="0"/>
  </p:normalViewPr>
  <p:slideViewPr>
    <p:cSldViewPr snapToGrid="0">
      <p:cViewPr>
        <p:scale>
          <a:sx n="103" d="100"/>
          <a:sy n="103" d="100"/>
        </p:scale>
        <p:origin x="728" y="240"/>
      </p:cViewPr>
      <p:guideLst/>
    </p:cSldViewPr>
  </p:slideViewPr>
  <p:outlineViewPr>
    <p:cViewPr>
      <p:scale>
        <a:sx n="33" d="100"/>
        <a:sy n="33" d="100"/>
      </p:scale>
      <p:origin x="0" y="-1507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'1950'!$B$2:$B$4</c:f>
              <c:numCache>
                <c:formatCode>0%</c:formatCode>
                <c:ptCount val="3"/>
                <c:pt idx="0">
                  <c:v>0.93</c:v>
                </c:pt>
                <c:pt idx="1">
                  <c:v>0.02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85-5048-847B-61679E06C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'1980'!$B$2:$B$4</c:f>
              <c:numCache>
                <c:formatCode>0%</c:formatCode>
                <c:ptCount val="3"/>
                <c:pt idx="0">
                  <c:v>0.53</c:v>
                </c:pt>
                <c:pt idx="1">
                  <c:v>0.08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31-954D-BD5E-F2BDCC301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'2020'!$B$2:$B$4</c:f>
              <c:numCache>
                <c:formatCode>0%</c:formatCode>
                <c:ptCount val="3"/>
                <c:pt idx="0">
                  <c:v>0.32</c:v>
                </c:pt>
                <c:pt idx="1">
                  <c:v>7.0000000000000007E-2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D1-C04E-A749-597DDE67C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'1980'!$C$2:$C$4</c:f>
              <c:numCache>
                <c:formatCode>0%</c:formatCode>
                <c:ptCount val="3"/>
                <c:pt idx="0">
                  <c:v>0.33</c:v>
                </c:pt>
                <c:pt idx="1">
                  <c:v>0.25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0-D14F-9DD8-494E87103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'1950'!$C$2:$C$4</c:f>
              <c:numCache>
                <c:formatCode>0%</c:formatCode>
                <c:ptCount val="3"/>
                <c:pt idx="0">
                  <c:v>0.4</c:v>
                </c:pt>
                <c:pt idx="1">
                  <c:v>0.16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A0-F541-BBE9-C44850DEA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'2020'!$C$2:$C$4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0.09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9-184B-BD78-076EB37B6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'1950'!$D$2:$D$4</c:f>
              <c:numCache>
                <c:formatCode>0%</c:formatCode>
                <c:ptCount val="3"/>
                <c:pt idx="0">
                  <c:v>0.72</c:v>
                </c:pt>
                <c:pt idx="1">
                  <c:v>7.0000000000000007E-2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95-F246-A84B-5E255D6DC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'1980'!$D$2:$D$4</c:f>
              <c:numCache>
                <c:formatCode>0%</c:formatCode>
                <c:ptCount val="3"/>
                <c:pt idx="0">
                  <c:v>0.22</c:v>
                </c:pt>
                <c:pt idx="1">
                  <c:v>0.21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B-014B-BE40-6CC81D4ED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'2020'!$D$2:$D$4</c:f>
              <c:numCache>
                <c:formatCode>0%</c:formatCode>
                <c:ptCount val="3"/>
                <c:pt idx="0">
                  <c:v>0.21</c:v>
                </c:pt>
                <c:pt idx="1">
                  <c:v>0.15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C-1849-8BD9-4B26230B3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434528"/>
        <c:axId val="17476912"/>
      </c:barChart>
      <c:catAx>
        <c:axId val="3944345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476912"/>
        <c:crosses val="autoZero"/>
        <c:auto val="1"/>
        <c:lblAlgn val="ctr"/>
        <c:lblOffset val="100"/>
        <c:noMultiLvlLbl val="0"/>
      </c:catAx>
      <c:valAx>
        <c:axId val="174769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44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9C198B-720E-C672-0A1F-810B02D7D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51430-053F-DF2E-13BD-5EF99EFB6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949AF-D433-4BA9-985A-0F5A71B8713D}" type="datetimeFigureOut">
              <a:rPr lang="en-US" smtClean="0"/>
              <a:t>10/12/24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FFCF5-9E67-D641-CB26-31CBEB9DA5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DB857-6406-8EE5-670A-A888D4D9E4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94985-3448-4B54-B340-F6E34589E76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54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10/12/24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6284" y="4549768"/>
            <a:ext cx="9236032" cy="1639767"/>
          </a:xfrm>
        </p:spPr>
        <p:txBody>
          <a:bodyPr anchor="ctr">
            <a:normAutofit/>
          </a:bodyPr>
          <a:lstStyle>
            <a:lvl1pPr>
              <a:defRPr sz="4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5376" y="4751091"/>
            <a:ext cx="1060704" cy="1225296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C27092-C66B-F15B-27C8-9D197E7D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512" y="4436569"/>
            <a:ext cx="1870432" cy="18543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233F11-FC39-B975-A1C8-8D59FB19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94" y="4436569"/>
            <a:ext cx="11418886" cy="18543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A black and white swirl">
            <a:extLst>
              <a:ext uri="{FF2B5EF4-FFF2-40B4-BE49-F238E27FC236}">
                <a16:creationId xmlns:a16="http://schemas.microsoft.com/office/drawing/2014/main" id="{98138DC1-DEFD-0D46-996F-0FCA7D49621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2" r="3232"/>
          <a:stretch/>
        </p:blipFill>
        <p:spPr bwMode="auto">
          <a:xfrm>
            <a:off x="0" y="0"/>
            <a:ext cx="12192000" cy="38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0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and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97AF1-4707-6817-C07C-3CF312C1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8746"/>
            <a:ext cx="5911249" cy="68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36" y="458695"/>
            <a:ext cx="5690715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74C7AB41-69EE-23E8-FBB8-C992CB3E5D1D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5811" y="1642540"/>
            <a:ext cx="5076825" cy="36782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9E6AB5-CF7E-0DCA-92AE-733A87121D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6067" y="1642541"/>
            <a:ext cx="5699583" cy="3673088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01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4pPr>
            <a:lvl5pPr marL="21145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1DD0D-C777-E7A4-3A12-EEF5F8DF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C1479-F559-4482-4396-460E5C523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6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B5D976C-C0FE-C5B0-4808-7B105B9EE5A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396875" y="1627188"/>
            <a:ext cx="11391900" cy="36782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883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ntent Be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4BF6CA-03A6-38A2-CA52-82239523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2111" y="1"/>
            <a:ext cx="1759889" cy="62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D60827-7C62-0271-9254-20661A9635B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5101" y="1436880"/>
            <a:ext cx="8851900" cy="218843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94526E10-5C50-1BCC-4E1F-3C8DB81D6D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101" y="3974371"/>
            <a:ext cx="8851900" cy="218843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DE5D75-0A18-AA28-06EB-453D400DA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1395" y="3735019"/>
            <a:ext cx="87187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5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31432346-1A22-EB7D-7E1D-C7492807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704" y="0"/>
            <a:ext cx="7858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0A3C53-C7F2-6B70-E8F4-17E4C5F10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512" y="3809267"/>
            <a:ext cx="11423868" cy="1854341"/>
            <a:chOff x="380512" y="4436569"/>
            <a:chExt cx="11423868" cy="18543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74BE2B-7E34-405D-C5C9-381B69EB5A77}"/>
                </a:ext>
              </a:extLst>
            </p:cNvPr>
            <p:cNvSpPr/>
            <p:nvPr/>
          </p:nvSpPr>
          <p:spPr>
            <a:xfrm>
              <a:off x="385494" y="4436569"/>
              <a:ext cx="11418886" cy="1854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11ED5A-29B2-DBED-90E3-68A163A985CE}"/>
                </a:ext>
              </a:extLst>
            </p:cNvPr>
            <p:cNvSpPr/>
            <p:nvPr/>
          </p:nvSpPr>
          <p:spPr>
            <a:xfrm>
              <a:off x="380512" y="4436569"/>
              <a:ext cx="1870432" cy="1854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931CB768-0E88-1C6D-5C99-04229DE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900" y="3875351"/>
            <a:ext cx="5901409" cy="1722759"/>
          </a:xfrm>
        </p:spPr>
        <p:txBody>
          <a:bodyPr anchor="ctr">
            <a:noAutofit/>
          </a:bodyPr>
          <a:lstStyle>
            <a:lvl1pPr>
              <a:defRPr sz="4000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DC653A0-554F-80A4-AEAE-FD96D2ED8E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376" y="4133963"/>
            <a:ext cx="1060704" cy="122529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876CB1-4F57-21BB-71E5-C3104D8AF5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80425" y="3875088"/>
            <a:ext cx="2925763" cy="1722437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r">
              <a:buNone/>
              <a:defRPr sz="1600" cap="all" baseline="0">
                <a:solidFill>
                  <a:schemeClr val="bg1"/>
                </a:solidFill>
                <a:latin typeface="+mj-lt"/>
              </a:defRPr>
            </a:lvl2pPr>
            <a:lvl3pPr marL="914400" indent="0" algn="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3pPr>
            <a:lvl4pPr marL="1371600" indent="0" algn="r">
              <a:buNone/>
              <a:defRPr cap="all" baseline="0">
                <a:solidFill>
                  <a:schemeClr val="bg1"/>
                </a:solidFill>
                <a:latin typeface="+mj-lt"/>
              </a:defRPr>
            </a:lvl4pPr>
            <a:lvl5pPr marL="1828800" indent="0" algn="r">
              <a:buNone/>
              <a:defRPr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Presentation Title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8" descr="A black and white swirl">
            <a:extLst>
              <a:ext uri="{FF2B5EF4-FFF2-40B4-BE49-F238E27FC236}">
                <a16:creationId xmlns:a16="http://schemas.microsoft.com/office/drawing/2014/main" id="{E0E98391-1458-F827-27BD-1108152C30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17" b="14117"/>
          <a:stretch/>
        </p:blipFill>
        <p:spPr bwMode="auto">
          <a:xfrm>
            <a:off x="8850313" y="-10048"/>
            <a:ext cx="3341687" cy="62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9E6AB5-CF7E-0DCA-92AE-733A87121D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6414" y="1999625"/>
            <a:ext cx="7755923" cy="341692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C27092-C66B-F15B-27C8-9D197E7D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9142" y="481564"/>
            <a:ext cx="5875094" cy="57796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9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63D3AF-244F-8916-F651-821F835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8746"/>
            <a:ext cx="5543492" cy="68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1DD0D-C777-E7A4-3A12-EEF5F8DF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C1479-F559-4482-4396-460E5C523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36" y="458695"/>
            <a:ext cx="5690715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5B2B5D-6426-1B4B-A686-FDC69069D8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338" y="1587500"/>
            <a:ext cx="3703320" cy="42793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9E6AB5-CF7E-0DCA-92AE-733A87121D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115" y="1552237"/>
            <a:ext cx="5689537" cy="3875371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0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wirl">
            <a:extLst>
              <a:ext uri="{FF2B5EF4-FFF2-40B4-BE49-F238E27FC236}">
                <a16:creationId xmlns:a16="http://schemas.microsoft.com/office/drawing/2014/main" id="{A724E2E5-65AF-7BFA-A4CB-B46550665E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4" r="3404"/>
          <a:stretch/>
        </p:blipFill>
        <p:spPr bwMode="auto">
          <a:xfrm>
            <a:off x="1" y="1615964"/>
            <a:ext cx="12192000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9E6AB5-CF7E-0DCA-92AE-733A87121D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95934" y="3175280"/>
            <a:ext cx="9340439" cy="3112929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buNone/>
              <a:defRPr sz="440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buNone/>
              <a:defRPr sz="400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buNone/>
              <a:defRPr sz="360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buNone/>
              <a:defRPr sz="360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12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and Cont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1DD0D-C777-E7A4-3A12-EEF5F8DF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C1479-F559-4482-4396-460E5C523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36" y="458695"/>
            <a:ext cx="5690715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5B2B5D-6426-1B4B-A686-FDC69069D8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273" y="1840378"/>
            <a:ext cx="4206240" cy="36393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9E6AB5-CF7E-0DCA-92AE-733A87121D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115" y="1652717"/>
            <a:ext cx="5689537" cy="3875371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8001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2001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5FBB47C-E74F-E7E0-2A5C-1AB30FAE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626"/>
          <a:stretch/>
        </p:blipFill>
        <p:spPr bwMode="auto">
          <a:xfrm>
            <a:off x="0" y="7951"/>
            <a:ext cx="12192000" cy="551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AE057-BA1C-87F2-5035-56D2FA63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436054"/>
            <a:ext cx="1132773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F2DA19F2-20FB-A2EC-AA7B-8BFE6CE3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4" y="1148722"/>
            <a:ext cx="4769716" cy="4754878"/>
          </a:xfrm>
        </p:spPr>
        <p:txBody>
          <a:bodyPr anchor="b">
            <a:normAutofit/>
          </a:bodyPr>
          <a:lstStyle>
            <a:lvl1pPr>
              <a:defRPr sz="4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5B2B5D-6426-1B4B-A686-FDC69069D8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2257" y="1008049"/>
            <a:ext cx="5833872" cy="50474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A1DD0D-C777-E7A4-3A12-EEF5F8DF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4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8DF3F1-4512-2D0A-AB8D-DA07BFC882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9263" y="2076051"/>
            <a:ext cx="5459412" cy="3403174"/>
          </a:xfrm>
        </p:spPr>
        <p:txBody>
          <a:bodyPr t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4F4CC2C-F1C8-A8C5-29F3-E9E86029CD0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14376" y="2076051"/>
            <a:ext cx="5799860" cy="3403174"/>
          </a:xfrm>
        </p:spPr>
        <p:txBody>
          <a:bodyPr t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54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1D62B-795C-2350-9AA8-368DD47A6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5494" y="0"/>
            <a:ext cx="11418885" cy="14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8DF3F1-4512-2D0A-AB8D-DA07BFC882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9263" y="2076051"/>
            <a:ext cx="5459412" cy="3403174"/>
          </a:xfrm>
        </p:spPr>
        <p:txBody>
          <a:bodyPr tIns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4F4CC2C-F1C8-A8C5-29F3-E9E86029CD0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14376" y="2076051"/>
            <a:ext cx="5799860" cy="3403174"/>
          </a:xfrm>
        </p:spPr>
        <p:txBody>
          <a:bodyPr tIns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90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271CA-F4C0-8ACD-DCD5-CE8BC096B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8449" y="-8746"/>
            <a:ext cx="6713552" cy="68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1D1600-337E-EA73-771F-930F52CB3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81564"/>
            <a:ext cx="5511330" cy="577967"/>
          </a:xfrm>
          <a:ln w="12700">
            <a:solidFill>
              <a:schemeClr val="bg1"/>
            </a:solidFill>
          </a:ln>
        </p:spPr>
        <p:txBody>
          <a:bodyPr lIns="182880" anchor="ctr">
            <a:normAutofit/>
          </a:bodyPr>
          <a:lstStyle>
            <a:lvl1pPr>
              <a:defRPr sz="18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8DF3F1-4512-2D0A-AB8D-DA07BFC882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5590" y="1690570"/>
            <a:ext cx="4558296" cy="3988857"/>
          </a:xfrm>
        </p:spPr>
        <p:txBody>
          <a:bodyPr tIns="0" anchor="ctr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4F4CC2C-F1C8-A8C5-29F3-E9E86029CD0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08675" y="1690570"/>
            <a:ext cx="5895513" cy="3988857"/>
          </a:xfrm>
        </p:spPr>
        <p:txBody>
          <a:bodyPr t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5722B-32FD-2BCE-1067-F139CC4B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6414" y="6288214"/>
            <a:ext cx="104112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5C4616-E184-49C3-8BC8-3E1D450118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8320" y="5764735"/>
            <a:ext cx="630936" cy="731520"/>
          </a:xfrm>
        </p:spPr>
        <p:txBody>
          <a:bodyPr lIns="0" tIns="0" rIns="0"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31">
            <a:extLst>
              <a:ext uri="{FF2B5EF4-FFF2-40B4-BE49-F238E27FC236}">
                <a16:creationId xmlns:a16="http://schemas.microsoft.com/office/drawing/2014/main" id="{8F7643C2-0A22-3184-3406-C4EB580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8482" y="6375679"/>
            <a:ext cx="2329722" cy="348462"/>
          </a:xfrm>
        </p:spPr>
        <p:txBody>
          <a:bodyPr/>
          <a:lstStyle/>
          <a:p>
            <a:r>
              <a:rPr lang="en-US" sz="1000">
                <a:solidFill>
                  <a:schemeClr val="bg2"/>
                </a:solidFill>
              </a:rPr>
              <a:t>2/29/20XX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Footer Placeholder 30">
            <a:extLst>
              <a:ext uri="{FF2B5EF4-FFF2-40B4-BE49-F238E27FC236}">
                <a16:creationId xmlns:a16="http://schemas.microsoft.com/office/drawing/2014/main" id="{9B1D2931-D686-3D17-0236-95C4A8A1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37" y="6375679"/>
            <a:ext cx="4114800" cy="34579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Presentation Title </a:t>
            </a:r>
          </a:p>
        </p:txBody>
      </p:sp>
      <p:sp>
        <p:nvSpPr>
          <p:cNvPr id="9" name="Slide Number Placeholder 32">
            <a:extLst>
              <a:ext uri="{FF2B5EF4-FFF2-40B4-BE49-F238E27FC236}">
                <a16:creationId xmlns:a16="http://schemas.microsoft.com/office/drawing/2014/main" id="{740BAC83-41F6-1CDC-2F0C-89FA97C6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4513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z="1000" smtClean="0">
                <a:solidFill>
                  <a:schemeClr val="bg2"/>
                </a:solidFill>
              </a:rPr>
              <a:pPr/>
              <a:t>‹N°›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851EA-2240-1F4B-775C-C9DBF7C2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90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2/29/20XX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4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8.xml"/><Relationship Id="rId5" Type="http://schemas.openxmlformats.org/officeDocument/2006/relationships/image" Target="../media/image27.png"/><Relationship Id="rId4" Type="http://schemas.openxmlformats.org/officeDocument/2006/relationships/image" Target="../media/image28.jpe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2.xm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5.xml"/><Relationship Id="rId7" Type="http://schemas.openxmlformats.org/officeDocument/2006/relationships/image" Target="../media/image2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2132-1B09-136C-2108-F5998A5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84" y="4549768"/>
            <a:ext cx="9236032" cy="1639767"/>
          </a:xfrm>
        </p:spPr>
        <p:txBody>
          <a:bodyPr/>
          <a:lstStyle/>
          <a:p>
            <a:pPr lvl="0"/>
            <a:r>
              <a:rPr lang="en-US" noProof="0" dirty="0"/>
              <a:t>analysis on fossil fuels</a:t>
            </a:r>
          </a:p>
        </p:txBody>
      </p:sp>
      <p:pic>
        <p:nvPicPr>
          <p:cNvPr id="14" name="Picture Placeholder 13" descr="Logo">
            <a:extLst>
              <a:ext uri="{FF2B5EF4-FFF2-40B4-BE49-F238E27FC236}">
                <a16:creationId xmlns:a16="http://schemas.microsoft.com/office/drawing/2014/main" id="{A183DF06-7611-3C42-97AA-AC3FC72B8E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9" r="169"/>
          <a:stretch/>
        </p:blipFill>
        <p:spPr>
          <a:xfrm>
            <a:off x="785376" y="4751091"/>
            <a:ext cx="1060704" cy="1225296"/>
          </a:xfrm>
        </p:spPr>
      </p:pic>
      <p:pic>
        <p:nvPicPr>
          <p:cNvPr id="9218" name="Picture 2" descr="Énergie fossile : définition, perspectives et alternatives | Choisir.com">
            <a:extLst>
              <a:ext uri="{FF2B5EF4-FFF2-40B4-BE49-F238E27FC236}">
                <a16:creationId xmlns:a16="http://schemas.microsoft.com/office/drawing/2014/main" id="{F7895221-B870-6058-358F-F57CB8E0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57544"/>
            <a:ext cx="8128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7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ECFB-6609-9B98-E965-606DA52A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92D67-C0F4-4FAB-3CFB-D787BF13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EVOLUTION OF THE OIL Production (1900 – 2024) in TWH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69D95CFC-61E9-B992-4565-3E38760C73E5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The USA was the first country to exploit its oil deposits, before Middle Eastern countries exploited even larger reserves.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E59F6B-8127-33F3-AF7E-2D7A0CD8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" y="1168608"/>
            <a:ext cx="11396472" cy="5018830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AA16019-E544-E009-8A25-7BC17BF4456D}"/>
              </a:ext>
            </a:extLst>
          </p:cNvPr>
          <p:cNvCxnSpPr>
            <a:cxnSpLocks/>
          </p:cNvCxnSpPr>
          <p:nvPr/>
        </p:nvCxnSpPr>
        <p:spPr>
          <a:xfrm>
            <a:off x="1660358" y="4728410"/>
            <a:ext cx="312170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1EABEBA6-84F5-7046-CE00-3B7C0A37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83" y="3422824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C0DEC0-3479-DEEA-3CC0-ED94A8EC8A80}"/>
              </a:ext>
            </a:extLst>
          </p:cNvPr>
          <p:cNvSpPr txBox="1"/>
          <p:nvPr/>
        </p:nvSpPr>
        <p:spPr>
          <a:xfrm>
            <a:off x="1660359" y="3874098"/>
            <a:ext cx="312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Production driven by the US, thanks to huge reserves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0A56445-D93B-F500-B969-1CAE7CEAF2D1}"/>
              </a:ext>
            </a:extLst>
          </p:cNvPr>
          <p:cNvCxnSpPr>
            <a:cxnSpLocks/>
          </p:cNvCxnSpPr>
          <p:nvPr/>
        </p:nvCxnSpPr>
        <p:spPr>
          <a:xfrm>
            <a:off x="6360044" y="4728410"/>
            <a:ext cx="524295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34DE0EA5-DE76-7209-F8E9-256F05480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66" y="4123693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756CB96-857E-3530-F8D9-59A70E84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037" y="4123693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lag of Saudi Arabia | History, Symbolism &amp; Meaning | Britannica">
            <a:extLst>
              <a:ext uri="{FF2B5EF4-FFF2-40B4-BE49-F238E27FC236}">
                <a16:creationId xmlns:a16="http://schemas.microsoft.com/office/drawing/2014/main" id="{3769C52D-A202-C3D2-8860-DD238A4D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08" y="4123693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A92A1A1-F04D-4A5E-4E3B-83037CDFE7DD}"/>
              </a:ext>
            </a:extLst>
          </p:cNvPr>
          <p:cNvSpPr txBox="1"/>
          <p:nvPr/>
        </p:nvSpPr>
        <p:spPr>
          <a:xfrm>
            <a:off x="7420666" y="4728409"/>
            <a:ext cx="312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Middle East become the first producer</a:t>
            </a:r>
          </a:p>
        </p:txBody>
      </p:sp>
    </p:spTree>
    <p:extLst>
      <p:ext uri="{BB962C8B-B14F-4D97-AF65-F5344CB8AC3E}">
        <p14:creationId xmlns:p14="http://schemas.microsoft.com/office/powerpoint/2010/main" val="382826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0079-401E-7AFB-B833-6C9E956E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38E13324-5704-2049-A1BE-A61BFE279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265316"/>
              </p:ext>
            </p:extLst>
          </p:nvPr>
        </p:nvGraphicFramePr>
        <p:xfrm>
          <a:off x="-146621" y="3839059"/>
          <a:ext cx="41729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5BBEBFCD-A30F-810A-9ED2-DFB8F4B4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3 COUNTRIES PRODUCING THE MOST Oil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CA2B8C-88E2-5CE1-1CE7-56904E5F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2" y="3457311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020455FE-4ACA-2167-7251-F8C768C2979A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Despite the emergence of Middle Eastern countries, the USA remains the leader in global oil production thanks to new drilling and extraction techniques.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F73B1B-5698-BEE7-29E3-2E51221F1833}"/>
              </a:ext>
            </a:extLst>
          </p:cNvPr>
          <p:cNvSpPr txBox="1"/>
          <p:nvPr/>
        </p:nvSpPr>
        <p:spPr>
          <a:xfrm>
            <a:off x="1151020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5D3468B-7908-AE5E-A0D3-44CDC238833B}"/>
              </a:ext>
            </a:extLst>
          </p:cNvPr>
          <p:cNvSpPr txBox="1"/>
          <p:nvPr/>
        </p:nvSpPr>
        <p:spPr>
          <a:xfrm>
            <a:off x="4644667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1980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9CB330E-4084-BDD3-75C6-C4C9849FE2BD}"/>
              </a:ext>
            </a:extLst>
          </p:cNvPr>
          <p:cNvSpPr txBox="1"/>
          <p:nvPr/>
        </p:nvSpPr>
        <p:spPr>
          <a:xfrm>
            <a:off x="8474269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8" name="Picture 8" descr="Flag of Saudi Arabia | History, Symbolism &amp; Meaning | Britannica">
            <a:extLst>
              <a:ext uri="{FF2B5EF4-FFF2-40B4-BE49-F238E27FC236}">
                <a16:creationId xmlns:a16="http://schemas.microsoft.com/office/drawing/2014/main" id="{A9C076E7-2761-C00D-9449-E91CA7E1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28" y="5269831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B6787DD-9FB6-B217-6D26-E1448B80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112" y="5269830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2042773B-C8B9-6541-87C8-0D8BD09CC1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543115"/>
              </p:ext>
            </p:extLst>
          </p:nvPr>
        </p:nvGraphicFramePr>
        <p:xfrm>
          <a:off x="3785358" y="3839059"/>
          <a:ext cx="41729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8" descr="Flag of Saudi Arabia | History, Symbolism &amp; Meaning | Britannica">
            <a:extLst>
              <a:ext uri="{FF2B5EF4-FFF2-40B4-BE49-F238E27FC236}">
                <a16:creationId xmlns:a16="http://schemas.microsoft.com/office/drawing/2014/main" id="{E5E2AA7C-FA50-09DC-D146-6B0E52B3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91" y="3457311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4B92C22-50BD-5A3E-7A7E-C8DF0D3C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66" y="3655678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D7B0676-60C6-9853-486B-3BC33445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23" y="5210659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Graphique 21">
            <a:extLst>
              <a:ext uri="{FF2B5EF4-FFF2-40B4-BE49-F238E27FC236}">
                <a16:creationId xmlns:a16="http://schemas.microsoft.com/office/drawing/2014/main" id="{A39A67D4-2D9F-8045-A794-B91A72F2F5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878011"/>
              </p:ext>
            </p:extLst>
          </p:nvPr>
        </p:nvGraphicFramePr>
        <p:xfrm>
          <a:off x="7717337" y="3839059"/>
          <a:ext cx="458999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4" name="Picture 2">
            <a:extLst>
              <a:ext uri="{FF2B5EF4-FFF2-40B4-BE49-F238E27FC236}">
                <a16:creationId xmlns:a16="http://schemas.microsoft.com/office/drawing/2014/main" id="{64F79D90-3CC2-B20E-01C7-882E5AB9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113" y="3457311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Flag of Saudi Arabia | History, Symbolism &amp; Meaning | Britannica">
            <a:extLst>
              <a:ext uri="{FF2B5EF4-FFF2-40B4-BE49-F238E27FC236}">
                <a16:creationId xmlns:a16="http://schemas.microsoft.com/office/drawing/2014/main" id="{53B0D75B-A20B-5F68-DCA2-0D5425E0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705" y="4153409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lag of Canada - Wikipedia">
            <a:extLst>
              <a:ext uri="{FF2B5EF4-FFF2-40B4-BE49-F238E27FC236}">
                <a16:creationId xmlns:a16="http://schemas.microsoft.com/office/drawing/2014/main" id="{CEFF9D80-E096-427E-A509-11CB1986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246" y="4984346"/>
            <a:ext cx="753257" cy="39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5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F81766-81C6-FA6F-50BB-A7D02F6E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/>
              <a:t>GAS PRODUCTION ANALYSIS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CC6AE9-BE11-41F0-8CDD-1198A200736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1. Evolution of the Gas Production (1900 – 2024) in TWH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2. USA in the Gas Production (1900 – 2024) in TWH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3. The 3 Countries producing the most Gas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7225D4CD-2A55-324F-F936-63DBB16A2A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174D14-C8A4-0E34-05AC-1D8D1E03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8" y="1936710"/>
            <a:ext cx="4973053" cy="329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D7A2A-69B0-0C7B-D21A-DDB09877F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ligne, Tracé, texte, diagramme&#10;&#10;Description générée automatiquement">
            <a:extLst>
              <a:ext uri="{FF2B5EF4-FFF2-40B4-BE49-F238E27FC236}">
                <a16:creationId xmlns:a16="http://schemas.microsoft.com/office/drawing/2014/main" id="{B797B25B-65D5-E7B4-9DD5-FE7A791A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9" y="1330499"/>
            <a:ext cx="11361822" cy="49830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93C07F-AD87-A4A8-B4E0-D29CBC1A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OF THE GAS Production (1900 – 2024) in TWH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8BD0694-C285-131C-35ED-58A993EA0EF0}"/>
              </a:ext>
            </a:extLst>
          </p:cNvPr>
          <p:cNvSpPr/>
          <p:nvPr/>
        </p:nvSpPr>
        <p:spPr>
          <a:xfrm>
            <a:off x="2334128" y="4335378"/>
            <a:ext cx="1070809" cy="926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WW1 : slowdown in production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8C28AA-7987-C01B-74FF-CF2AFDDB3A9D}"/>
              </a:ext>
            </a:extLst>
          </p:cNvPr>
          <p:cNvSpPr/>
          <p:nvPr/>
        </p:nvSpPr>
        <p:spPr>
          <a:xfrm>
            <a:off x="3882191" y="3872162"/>
            <a:ext cx="1070809" cy="926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WW II : slowdown in production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DEAAD5F-A810-78D0-80EA-C8CC6EA47BAC}"/>
              </a:ext>
            </a:extLst>
          </p:cNvPr>
          <p:cNvCxnSpPr/>
          <p:nvPr/>
        </p:nvCxnSpPr>
        <p:spPr>
          <a:xfrm>
            <a:off x="1660358" y="3188368"/>
            <a:ext cx="392229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E707EAC-1A7F-696C-CCE6-DB9B1C49E5DD}"/>
              </a:ext>
            </a:extLst>
          </p:cNvPr>
          <p:cNvSpPr txBox="1"/>
          <p:nvPr/>
        </p:nvSpPr>
        <p:spPr>
          <a:xfrm>
            <a:off x="1979194" y="2497243"/>
            <a:ext cx="328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Production x28, with slowdowns during the two World Wars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AED2D97-7076-4023-CBF1-DD042E003E7A}"/>
              </a:ext>
            </a:extLst>
          </p:cNvPr>
          <p:cNvCxnSpPr/>
          <p:nvPr/>
        </p:nvCxnSpPr>
        <p:spPr>
          <a:xfrm>
            <a:off x="5582653" y="3188368"/>
            <a:ext cx="6194258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BB6D502-EB09-5E59-C682-6D70744D4A4B}"/>
              </a:ext>
            </a:extLst>
          </p:cNvPr>
          <p:cNvSpPr txBox="1"/>
          <p:nvPr/>
        </p:nvSpPr>
        <p:spPr>
          <a:xfrm>
            <a:off x="7037471" y="2497242"/>
            <a:ext cx="328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From 2,063TWh to 30,191TWh between 1950 and 2020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801113C-8962-2A8D-B85E-DFF3FFC2B9B0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Production was able to increase 28-fold during the first half of the 20th century and has continued to grow at a sustained rate ever since.</a:t>
            </a:r>
          </a:p>
        </p:txBody>
      </p:sp>
    </p:spTree>
    <p:extLst>
      <p:ext uri="{BB962C8B-B14F-4D97-AF65-F5344CB8AC3E}">
        <p14:creationId xmlns:p14="http://schemas.microsoft.com/office/powerpoint/2010/main" val="201794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D2AC-2E23-29DA-BA2F-B1C12604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B04F9-434A-7228-6D06-5560847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USA IN THE GAS Production (1900 – 2024) in TWH</a:t>
            </a:r>
          </a:p>
        </p:txBody>
      </p:sp>
      <p:pic>
        <p:nvPicPr>
          <p:cNvPr id="4" name="Image 3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0B558BEF-58E5-62AA-A04E-9B9318DA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34" y="1259712"/>
            <a:ext cx="10125332" cy="48740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242B7D-CFC5-3D2D-F87C-D4954254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44" y="1800352"/>
            <a:ext cx="1843790" cy="9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3E417FD-D820-D2D2-4DFC-A9EE19D240FD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The USA has been the leading producer of gas since 1900. However, its share has tended to decrease since 1950.</a:t>
            </a:r>
          </a:p>
        </p:txBody>
      </p:sp>
    </p:spTree>
    <p:extLst>
      <p:ext uri="{BB962C8B-B14F-4D97-AF65-F5344CB8AC3E}">
        <p14:creationId xmlns:p14="http://schemas.microsoft.com/office/powerpoint/2010/main" val="178761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E4A4-D950-C9D7-7895-DA9D0FC07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BE164753-8758-77C0-3D80-7ACC371871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349540"/>
              </p:ext>
            </p:extLst>
          </p:nvPr>
        </p:nvGraphicFramePr>
        <p:xfrm>
          <a:off x="-98645" y="3828012"/>
          <a:ext cx="435310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4DA6ABD0-A616-6796-602B-7F045B4D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3 COUNTRIES PRODUCING THE MOST GAS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1F258-FDE7-F661-5916-CF8F6C33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4" y="3457310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DE298BF-876A-7F7E-C4BF-9EEDE44C5AA7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Even if the US share declines, no country seems capable of overtaking it in the short term.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9FEF08-066E-E848-D8B2-636B0BA0B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79" y="5192085"/>
            <a:ext cx="753256" cy="396736"/>
          </a:xfrm>
          <a:prstGeom prst="rect">
            <a:avLst/>
          </a:prstGeom>
        </p:spPr>
      </p:pic>
      <p:pic>
        <p:nvPicPr>
          <p:cNvPr id="3078" name="Picture 6" descr="Flag of Canada - Wikipedia">
            <a:extLst>
              <a:ext uri="{FF2B5EF4-FFF2-40B4-BE49-F238E27FC236}">
                <a16:creationId xmlns:a16="http://schemas.microsoft.com/office/drawing/2014/main" id="{A5D69910-675B-FD6E-1B89-8518AB54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56" y="5207611"/>
            <a:ext cx="793470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9D08405C-EB85-5D4F-951E-D77DAFF4B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414791"/>
              </p:ext>
            </p:extLst>
          </p:nvPr>
        </p:nvGraphicFramePr>
        <p:xfrm>
          <a:off x="3744997" y="3828012"/>
          <a:ext cx="435310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665BC1-9B89-31DA-B7FA-B24E807C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44" y="3461250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lag of Canada - Wikipedia">
            <a:extLst>
              <a:ext uri="{FF2B5EF4-FFF2-40B4-BE49-F238E27FC236}">
                <a16:creationId xmlns:a16="http://schemas.microsoft.com/office/drawing/2014/main" id="{FE4D3BB8-CDAA-9475-C0B0-031DAD8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36" y="5207611"/>
            <a:ext cx="793470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ag of the Netherlands - Wikipedia">
            <a:extLst>
              <a:ext uri="{FF2B5EF4-FFF2-40B4-BE49-F238E27FC236}">
                <a16:creationId xmlns:a16="http://schemas.microsoft.com/office/drawing/2014/main" id="{7BCDF315-E14E-13B3-286F-78237522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21" y="5207611"/>
            <a:ext cx="793470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E9DE184B-B003-AB43-9EEB-3172CA15F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5917757"/>
              </p:ext>
            </p:extLst>
          </p:nvPr>
        </p:nvGraphicFramePr>
        <p:xfrm>
          <a:off x="7875779" y="3828012"/>
          <a:ext cx="431622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A1C73BB3-50FA-C727-18DC-76988E7E7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74" y="3429000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ag of China - Wikipedia">
            <a:extLst>
              <a:ext uri="{FF2B5EF4-FFF2-40B4-BE49-F238E27FC236}">
                <a16:creationId xmlns:a16="http://schemas.microsoft.com/office/drawing/2014/main" id="{EC86EAF6-163A-4027-3EB5-25F85690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61" y="5207611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A2BAFD4-79DB-032F-56FF-D910CC4AE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6165" y="5207611"/>
            <a:ext cx="753256" cy="3967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F9674EB-5705-39DA-47E0-D36D047E6529}"/>
              </a:ext>
            </a:extLst>
          </p:cNvPr>
          <p:cNvSpPr txBox="1"/>
          <p:nvPr/>
        </p:nvSpPr>
        <p:spPr>
          <a:xfrm>
            <a:off x="1151020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A219B24-CA8A-F253-0F35-6DB359F9F626}"/>
              </a:ext>
            </a:extLst>
          </p:cNvPr>
          <p:cNvSpPr txBox="1"/>
          <p:nvPr/>
        </p:nvSpPr>
        <p:spPr>
          <a:xfrm>
            <a:off x="4644667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1980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32D74B-F5F3-1D2B-58D5-A7534003B3EB}"/>
              </a:ext>
            </a:extLst>
          </p:cNvPr>
          <p:cNvSpPr txBox="1"/>
          <p:nvPr/>
        </p:nvSpPr>
        <p:spPr>
          <a:xfrm>
            <a:off x="8474269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78092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7D920-D3E4-3C79-C9C0-37D4FD6A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39B0B-596C-722F-354E-9E0CA6DF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/>
              <a:t>COAL PRODUCTION ANALYSIS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2AB1A4-20DC-03CF-5A83-BEE0BA0A6A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1. Evolution of the Coal Production (1900 – 2024) in TWH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2. The 3 Countries producing the most Coal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7430F3C-44AC-95A9-240D-50CE9F55C0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La plus grande mine de charbon à ciel ouvert du monde maltraite les  communautés locales - Basta!">
            <a:extLst>
              <a:ext uri="{FF2B5EF4-FFF2-40B4-BE49-F238E27FC236}">
                <a16:creationId xmlns:a16="http://schemas.microsoft.com/office/drawing/2014/main" id="{076144A7-9A5A-EB6D-ACCE-AA40A38D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8" y="1943548"/>
            <a:ext cx="4827717" cy="29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6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95DA-3BB8-3914-549A-B48A22D9F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iagramme, ligne, Tracé, texte&#10;&#10;Description générée automatiquement">
            <a:extLst>
              <a:ext uri="{FF2B5EF4-FFF2-40B4-BE49-F238E27FC236}">
                <a16:creationId xmlns:a16="http://schemas.microsoft.com/office/drawing/2014/main" id="{4EB660E4-E0A8-BC99-4DEE-632C3EC8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0" y="1507181"/>
            <a:ext cx="10927479" cy="47299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8869BB-66FF-C4FD-5760-9D6BA176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EVOLUTION OF THE COAL Production (1900 – 2024) in TWH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708FD8D-6075-8F62-5C36-E7EE816423D7}"/>
              </a:ext>
            </a:extLst>
          </p:cNvPr>
          <p:cNvCxnSpPr>
            <a:cxnSpLocks/>
          </p:cNvCxnSpPr>
          <p:nvPr/>
        </p:nvCxnSpPr>
        <p:spPr>
          <a:xfrm>
            <a:off x="1660358" y="4728410"/>
            <a:ext cx="14930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C9A9182-D807-99F2-9FCD-D7476588F0EB}"/>
              </a:ext>
            </a:extLst>
          </p:cNvPr>
          <p:cNvSpPr txBox="1"/>
          <p:nvPr/>
        </p:nvSpPr>
        <p:spPr>
          <a:xfrm>
            <a:off x="1290963" y="3676337"/>
            <a:ext cx="223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Growth driven by the Industrial Revolution in Western countries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2C567F2F-0F31-B81E-7B63-5EB8F9C19D12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Two phases of major growth can be distinguished: the beginning of the 20th century in Europe and from 1980 in China.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4C38A4B-08F6-F1EA-5248-9F4677BA11A0}"/>
              </a:ext>
            </a:extLst>
          </p:cNvPr>
          <p:cNvCxnSpPr>
            <a:cxnSpLocks/>
          </p:cNvCxnSpPr>
          <p:nvPr/>
        </p:nvCxnSpPr>
        <p:spPr>
          <a:xfrm>
            <a:off x="7840579" y="4728410"/>
            <a:ext cx="231407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CB45C25-422A-4E3E-47FE-42B26408AF65}"/>
              </a:ext>
            </a:extLst>
          </p:cNvPr>
          <p:cNvSpPr txBox="1"/>
          <p:nvPr/>
        </p:nvSpPr>
        <p:spPr>
          <a:xfrm>
            <a:off x="7922794" y="4728410"/>
            <a:ext cx="223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Growth driven by China</a:t>
            </a:r>
          </a:p>
        </p:txBody>
      </p:sp>
      <p:pic>
        <p:nvPicPr>
          <p:cNvPr id="9" name="Picture 10" descr="Flag of China - Wikipedia">
            <a:extLst>
              <a:ext uri="{FF2B5EF4-FFF2-40B4-BE49-F238E27FC236}">
                <a16:creationId xmlns:a16="http://schemas.microsoft.com/office/drawing/2014/main" id="{94F14432-F571-7765-08FF-96E0B777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88" y="4212704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4EC465F-2E5F-BDAA-438E-BED3D670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64" y="2625377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lag of Germany - Wikipedia">
            <a:extLst>
              <a:ext uri="{FF2B5EF4-FFF2-40B4-BE49-F238E27FC236}">
                <a16:creationId xmlns:a16="http://schemas.microsoft.com/office/drawing/2014/main" id="{9003A662-0311-F41D-39F4-0D138E27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55" y="3150857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apeau du Royaume-Uni — Wikipédia">
            <a:extLst>
              <a:ext uri="{FF2B5EF4-FFF2-40B4-BE49-F238E27FC236}">
                <a16:creationId xmlns:a16="http://schemas.microsoft.com/office/drawing/2014/main" id="{71A9F1FD-AB58-0B0D-D921-143A4523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81" y="3150857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FC7B-1228-784B-3E32-912BB8A4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54AED37D-8D20-9A4F-B92A-F9FD6157A0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291626"/>
              </p:ext>
            </p:extLst>
          </p:nvPr>
        </p:nvGraphicFramePr>
        <p:xfrm>
          <a:off x="3995399" y="3839059"/>
          <a:ext cx="431622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1F233CA-0787-3B48-B71E-38CD0A91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122554"/>
              </p:ext>
            </p:extLst>
          </p:nvPr>
        </p:nvGraphicFramePr>
        <p:xfrm>
          <a:off x="-67558" y="3839059"/>
          <a:ext cx="435310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4A449442-8F82-C739-CDEE-ABCC6D2D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3 COUNTRIES PRODUCING THE MOST Coal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66AA73-B0F5-886E-B14C-E85C6DA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4" y="3457310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34071DD-293C-56F7-122B-D8C8496422EB}"/>
              </a:ext>
            </a:extLst>
          </p:cNvPr>
          <p:cNvSpPr txBox="1">
            <a:spLocks/>
          </p:cNvSpPr>
          <p:nvPr/>
        </p:nvSpPr>
        <p:spPr>
          <a:xfrm>
            <a:off x="5909094" y="481564"/>
            <a:ext cx="5885142" cy="57796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vert="horz" lIns="18288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+mn-lt"/>
              </a:rPr>
              <a:t>The USA was a leader in the 20th century but is no longer in the top 3 in 2020.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244AA67-4978-D5AF-4307-B4A6B2A0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40" y="3457310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ag of China - Wikipedia">
            <a:extLst>
              <a:ext uri="{FF2B5EF4-FFF2-40B4-BE49-F238E27FC236}">
                <a16:creationId xmlns:a16="http://schemas.microsoft.com/office/drawing/2014/main" id="{A42C000D-04DE-172F-B665-229D7107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71" y="4031330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B428910-FBD7-D9C5-6860-D67972B99BFC}"/>
              </a:ext>
            </a:extLst>
          </p:cNvPr>
          <p:cNvSpPr txBox="1"/>
          <p:nvPr/>
        </p:nvSpPr>
        <p:spPr>
          <a:xfrm>
            <a:off x="1151020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1950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5C073A-A607-03C8-144C-35AB98288EBE}"/>
              </a:ext>
            </a:extLst>
          </p:cNvPr>
          <p:cNvSpPr txBox="1"/>
          <p:nvPr/>
        </p:nvSpPr>
        <p:spPr>
          <a:xfrm>
            <a:off x="4644667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1980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89A4CF-74BD-A2B9-1C8B-E729A290DD47}"/>
              </a:ext>
            </a:extLst>
          </p:cNvPr>
          <p:cNvSpPr txBox="1"/>
          <p:nvPr/>
        </p:nvSpPr>
        <p:spPr>
          <a:xfrm>
            <a:off x="8474269" y="1588168"/>
            <a:ext cx="2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2020</a:t>
            </a:r>
          </a:p>
        </p:txBody>
      </p:sp>
      <p:pic>
        <p:nvPicPr>
          <p:cNvPr id="6" name="Picture 4" descr="Drapeau du Royaume-Uni — Wikipédia">
            <a:extLst>
              <a:ext uri="{FF2B5EF4-FFF2-40B4-BE49-F238E27FC236}">
                <a16:creationId xmlns:a16="http://schemas.microsoft.com/office/drawing/2014/main" id="{30657E3E-0470-A7FC-D54B-258C6953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6" y="4873097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ag of Germany - Wikipedia">
            <a:extLst>
              <a:ext uri="{FF2B5EF4-FFF2-40B4-BE49-F238E27FC236}">
                <a16:creationId xmlns:a16="http://schemas.microsoft.com/office/drawing/2014/main" id="{71F5A732-FF00-8740-EE56-E97445FA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45" y="4873096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g of Germany - Wikipedia">
            <a:extLst>
              <a:ext uri="{FF2B5EF4-FFF2-40B4-BE49-F238E27FC236}">
                <a16:creationId xmlns:a16="http://schemas.microsoft.com/office/drawing/2014/main" id="{BD1B6CB8-9BCC-577E-ABED-8624D010C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925" y="4873096"/>
            <a:ext cx="753256" cy="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Graphique 15">
            <a:extLst>
              <a:ext uri="{FF2B5EF4-FFF2-40B4-BE49-F238E27FC236}">
                <a16:creationId xmlns:a16="http://schemas.microsoft.com/office/drawing/2014/main" id="{D6C637F8-BF2C-BE48-9585-C69DAF7CEE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469281"/>
              </p:ext>
            </p:extLst>
          </p:nvPr>
        </p:nvGraphicFramePr>
        <p:xfrm>
          <a:off x="8019046" y="3839059"/>
          <a:ext cx="41729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1" name="Picture 10" descr="Flag of China - Wikipedia">
            <a:extLst>
              <a:ext uri="{FF2B5EF4-FFF2-40B4-BE49-F238E27FC236}">
                <a16:creationId xmlns:a16="http://schemas.microsoft.com/office/drawing/2014/main" id="{D4E1F475-E0B9-7129-24AB-A7838B63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14" y="3457310"/>
            <a:ext cx="753256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21D1EFB-0CF8-5E76-0F3D-BE2DA81A3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031" y="5287380"/>
            <a:ext cx="760984" cy="396735"/>
          </a:xfrm>
          <a:prstGeom prst="rect">
            <a:avLst/>
          </a:prstGeom>
        </p:spPr>
      </p:pic>
      <p:pic>
        <p:nvPicPr>
          <p:cNvPr id="4100" name="Picture 4" descr="Flag of Australia - Wikipedia">
            <a:extLst>
              <a:ext uri="{FF2B5EF4-FFF2-40B4-BE49-F238E27FC236}">
                <a16:creationId xmlns:a16="http://schemas.microsoft.com/office/drawing/2014/main" id="{0AFA2DAD-1EA1-25E5-F051-6165AF55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86" y="5287562"/>
            <a:ext cx="841950" cy="3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6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12BF-0940-B20E-8D43-C06EEDD0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8458D-E66E-F630-37EC-A9789073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/>
              <a:t>OIL PRODUCTION ANALYSIS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87DD1D-172B-1BED-D866-4D5FBADC780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1. Evolution of the Oil Production (1900 – 2024) in TWH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2. The 3 Countries producing the most Oil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0B429527-C021-2240-D788-D616A0CDE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Ouganda : 400 nouveaux puits de pétrole - L'Humanité">
            <a:extLst>
              <a:ext uri="{FF2B5EF4-FFF2-40B4-BE49-F238E27FC236}">
                <a16:creationId xmlns:a16="http://schemas.microsoft.com/office/drawing/2014/main" id="{6780D649-858E-8E73-FD72-5AD325BF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6" y="2230394"/>
            <a:ext cx="4261708" cy="23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8085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530480_Win32_SL_V7" id="{ED0FC66A-AD1D-4E3A-9391-35115B74CBE5}" vid="{7399F629-2C7F-45E4-BEAE-E5FA34327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BB9ACB-773B-4835-AD8E-5FF0A49AE7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BB1DE1-A213-4972-9BBA-B814DE80B0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1A70D1-886A-4E64-908E-5D19892987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</TotalTime>
  <Words>390</Words>
  <Application>Microsoft Macintosh PowerPoint</Application>
  <PresentationFormat>Grand écran</PresentationFormat>
  <Paragraphs>47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Gill Sans MT</vt:lpstr>
      <vt:lpstr>Impact</vt:lpstr>
      <vt:lpstr>Badge</vt:lpstr>
      <vt:lpstr>analysis on fossil fuels</vt:lpstr>
      <vt:lpstr>GAS PRODUCTION ANALYSIS</vt:lpstr>
      <vt:lpstr>EVOLUTION OF THE GAS Production (1900 – 2024) in TWH</vt:lpstr>
      <vt:lpstr>USA IN THE GAS Production (1900 – 2024) in TWH</vt:lpstr>
      <vt:lpstr>THE 3 COUNTRIES PRODUCING THE MOST GAS</vt:lpstr>
      <vt:lpstr>COAL PRODUCTION ANALYSIS</vt:lpstr>
      <vt:lpstr>EVOLUTION OF THE COAL Production (1900 – 2024) in TWH</vt:lpstr>
      <vt:lpstr>THE 3 COUNTRIES PRODUCING THE MOST Coal</vt:lpstr>
      <vt:lpstr>OIL PRODUCTION ANALYSIS</vt:lpstr>
      <vt:lpstr>EVOLUTION OF THE OIL Production (1900 – 2024) in TWH</vt:lpstr>
      <vt:lpstr>THE 3 COUNTRIES PRODUCING THE MOST Oil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strategy</dc:title>
  <cp:lastModifiedBy>D'HUART Stanislas</cp:lastModifiedBy>
  <cp:revision>6</cp:revision>
  <dcterms:created xsi:type="dcterms:W3CDTF">2024-01-21T15:23:29Z</dcterms:created>
  <dcterms:modified xsi:type="dcterms:W3CDTF">2024-10-13T02:48:35Z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